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9" r:id="rId3"/>
    <p:sldId id="264" r:id="rId4"/>
    <p:sldId id="325" r:id="rId5"/>
    <p:sldId id="328" r:id="rId6"/>
    <p:sldId id="327" r:id="rId7"/>
    <p:sldId id="326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5" r:id="rId33"/>
    <p:sldId id="353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8" r:id="rId45"/>
    <p:sldId id="369" r:id="rId46"/>
    <p:sldId id="370" r:id="rId47"/>
    <p:sldId id="367" r:id="rId48"/>
    <p:sldId id="371" r:id="rId49"/>
    <p:sldId id="373" r:id="rId50"/>
    <p:sldId id="372" r:id="rId51"/>
    <p:sldId id="356" r:id="rId52"/>
    <p:sldId id="2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A39FF"/>
    <a:srgbClr val="71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588" autoAdjust="0"/>
  </p:normalViewPr>
  <p:slideViewPr>
    <p:cSldViewPr snapToGrid="0" showGuides="1">
      <p:cViewPr varScale="1">
        <p:scale>
          <a:sx n="104" d="100"/>
          <a:sy n="104" d="100"/>
        </p:scale>
        <p:origin x="11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032C3-4EAF-4DC7-9F6D-637EF3B9C272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17C41-B191-4B57-B6F1-6B1959CBAC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1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88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6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5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7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3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6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87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클립 추가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간단한 형태의 미디어는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오디오클립으로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다음과 같은 짧은 소리에 가장 적합하다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 클릭하다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클립은 다음과 같은 이유로 더 긴 오디오 또는 음악 시퀀스에만 전용되지 않는다는 점에 유의하십시오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그것은 전체 클립을 기억한다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그것은 재생 시간을 선택하는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제공하지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AudioClip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매우 간단하다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물체가 필요 없으며 짧은 음향 효과에 권장된다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긴 오디오 클립의 경우 다음 섹션에 설명된 미디어 클래스를 사용하십시오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AudioClip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클래스에서 지원하는 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MP3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압축되지 않은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포함하는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AIFF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압축되지 않은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포함하는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AAC(Advanced Audio Coding)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오디오가 포함된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MPEG-4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멀티미디어 컨테이너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딸깍하는 소리가 나는 버튼의 예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8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79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MediaPlayer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클래스는 오디오나 비디오를 재생할 수 있는 클래스다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컨트롤이 없으며 비디오 재생 시 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MediaView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클래스를 사용해야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섹션 참조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6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리소스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1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MediaPlayer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클래스는 오디오나 비디오를 재생할 수 있는 클래스다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컨트롤이 없으며 비디오 재생 시 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MediaView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클래스를 사용해야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섹션 참조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MediaPlayer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클래스는 오디오나 비디오를 재생할 수 있는 클래스다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컨트롤이 없으며 비디오 재생 시 해당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MediaView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클래스를 사용해야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섹션 참조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750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00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중첩 컨트롤러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7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 언어와 마크업 언어를 한곳에 쓰니까 컴퓨터가 혼란스러워 하므로 복잡한 코드를 써버리면 에러가 날 확률이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 WebView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사용하면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응용 프로그램 에서 다음 작업을 수행 할 수 있습니다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로컬 및 원격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렌더링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기록 얻기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 스크립트 명령 실행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팝업 창 관리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임베디드 브라우저에 효과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5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웹 콘텐츠 표시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예제를 살펴봅시다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MenuEnabled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속성을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일부 기본 기능이 있는 컨텍스트 메뉴가 활성화된다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그것은 링크 열기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로드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클립보드 작업과 같은 몇 가지 기본적인 작업을 제공한다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어떤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제어할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없기 때문에 이 메뉴의 유용성은 제한되어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창의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Link in New Window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Loading contents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사용자 인터페이스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섹션에 설명된 대로 팝업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핸들러를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설정해야 한다는 점에 유의하십시오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8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Zoom</a:t>
            </a:r>
            <a:r>
              <a:rPr lang="ko-KR" altLang="en-US" dirty="0"/>
              <a:t>은 </a:t>
            </a:r>
            <a:r>
              <a:rPr lang="en-US" altLang="ko-KR" dirty="0"/>
              <a:t>20% </a:t>
            </a:r>
            <a:r>
              <a:rPr lang="ko-KR" altLang="en-US" dirty="0"/>
              <a:t>확대 되고 </a:t>
            </a:r>
            <a:r>
              <a:rPr lang="en-US" altLang="ko-KR" dirty="0" err="1"/>
              <a:t>setFontScale</a:t>
            </a:r>
            <a:r>
              <a:rPr lang="ko-KR" altLang="en-US" dirty="0"/>
              <a:t>은 </a:t>
            </a:r>
            <a:r>
              <a:rPr lang="en-US" altLang="ko-KR" dirty="0"/>
              <a:t>50% </a:t>
            </a:r>
            <a:r>
              <a:rPr lang="ko-KR" altLang="en-US" dirty="0"/>
              <a:t>글자가 커짐</a:t>
            </a:r>
            <a:endParaRPr lang="en-US" altLang="ko-KR" dirty="0"/>
          </a:p>
          <a:p>
            <a:r>
              <a:rPr lang="en-US" altLang="ko-KR" dirty="0"/>
              <a:t>webViewDemo.java </a:t>
            </a:r>
            <a:r>
              <a:rPr lang="ko-KR" altLang="en-US" dirty="0"/>
              <a:t>에 저 코드를 추가하면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엔진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 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기대할 수 있는 나머지 기능은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WebEngine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제공되며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중요한 것은 대표 웹 페이지의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문서에 접근하는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58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0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17C41-B191-4B57-B6F1-6B1959CBAC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9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r%C3%A9sum%C3%A9-psych%C3%A9d%C3%A9lique-tourbillon-160852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nsefinancial.com/owner-only-one-participant-solo-401k-faq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79420" y="2996475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Mastering JavaFX 10</a:t>
            </a:r>
            <a:endParaRPr lang="ko-KR" altLang="en-US" sz="4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1840" y="3765916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20181105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정지연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FXML loaders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Working with resources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57809-AA96-42C3-9C23-4960E208DAF5}"/>
              </a:ext>
            </a:extLst>
          </p:cNvPr>
          <p:cNvSpPr txBox="1"/>
          <p:nvPr/>
        </p:nvSpPr>
        <p:spPr>
          <a:xfrm>
            <a:off x="1088770" y="2829928"/>
            <a:ext cx="1035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.&lt;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load(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getResource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FirstDocument.fxml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2C1A75-B80B-42A0-8744-57588F05AED5}"/>
              </a:ext>
            </a:extLst>
          </p:cNvPr>
          <p:cNvCxnSpPr/>
          <p:nvPr/>
        </p:nvCxnSpPr>
        <p:spPr>
          <a:xfrm>
            <a:off x="5994400" y="3599184"/>
            <a:ext cx="0" cy="76925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FAE029-4B1B-422E-84EA-24A8874F74D5}"/>
              </a:ext>
            </a:extLst>
          </p:cNvPr>
          <p:cNvSpPr txBox="1"/>
          <p:nvPr/>
        </p:nvSpPr>
        <p:spPr>
          <a:xfrm>
            <a:off x="977260" y="4768365"/>
            <a:ext cx="107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file:/C:/Eclipse/Eclipse-workspace/Chapter04/bin/chapter4/first/FirstDocument.fxml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7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FXML loaders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FXML loaders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AE2A4-EBB8-4DDB-BAF6-7C31AFCAD2CE}"/>
              </a:ext>
            </a:extLst>
          </p:cNvPr>
          <p:cNvSpPr txBox="1"/>
          <p:nvPr/>
        </p:nvSpPr>
        <p:spPr>
          <a:xfrm>
            <a:off x="2532743" y="2627084"/>
            <a:ext cx="7126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javafx.scene.control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javafx.scene.layout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fx:root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i="1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"label"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fx:root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0789B-245B-442D-8311-7C52102CC46B}"/>
              </a:ext>
            </a:extLst>
          </p:cNvPr>
          <p:cNvSpPr txBox="1"/>
          <p:nvPr/>
        </p:nvSpPr>
        <p:spPr>
          <a:xfrm>
            <a:off x="4524374" y="2146402"/>
            <a:ext cx="2656113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MyControl.fxml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497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FXML loaders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FXML loaders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D6569-7773-4272-B14E-F3C8C91F6337}"/>
              </a:ext>
            </a:extLst>
          </p:cNvPr>
          <p:cNvSpPr txBox="1"/>
          <p:nvPr/>
        </p:nvSpPr>
        <p:spPr>
          <a:xfrm>
            <a:off x="1045028" y="1763228"/>
            <a:ext cx="1010194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MyControl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Label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MyControl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setAlignment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setSpacing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getResource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MyControl.fxml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.setRoot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.setController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"Message: 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AF4B1-502F-45B9-B567-A9215BD55154}"/>
              </a:ext>
            </a:extLst>
          </p:cNvPr>
          <p:cNvSpPr txBox="1"/>
          <p:nvPr/>
        </p:nvSpPr>
        <p:spPr>
          <a:xfrm>
            <a:off x="9524394" y="1408271"/>
            <a:ext cx="2181226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MyControl.java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915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FXML loaders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FXML loaders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0FD8B-C5AB-45B4-98AC-A950597CC467}"/>
              </a:ext>
            </a:extLst>
          </p:cNvPr>
          <p:cNvSpPr txBox="1"/>
          <p:nvPr/>
        </p:nvSpPr>
        <p:spPr>
          <a:xfrm>
            <a:off x="1417562" y="2175936"/>
            <a:ext cx="9356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FxRootDemo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Application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.getChildren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().add(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MyControl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안녕하세요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:)"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Scene </a:t>
            </a:r>
            <a:r>
              <a:rPr lang="nn-NO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nn-NO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stackPane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300, 80);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launch(</a:t>
            </a:r>
            <a:r>
              <a:rPr lang="en-US" altLang="ko-KR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BE87D-C95A-4617-866D-F0CED91F8269}"/>
              </a:ext>
            </a:extLst>
          </p:cNvPr>
          <p:cNvSpPr txBox="1"/>
          <p:nvPr/>
        </p:nvSpPr>
        <p:spPr>
          <a:xfrm>
            <a:off x="400048" y="1692076"/>
            <a:ext cx="2656113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FxRootDemo.java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947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FXML loaders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FXML loaders : result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D5DE00-128F-4813-A1EA-ED9936B0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25" y="3018632"/>
            <a:ext cx="4874349" cy="18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5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Including other FXML files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FE151-4291-43EB-81D1-A86563AEC459}"/>
              </a:ext>
            </a:extLst>
          </p:cNvPr>
          <p:cNvSpPr txBox="1"/>
          <p:nvPr/>
        </p:nvSpPr>
        <p:spPr>
          <a:xfrm>
            <a:off x="3570514" y="4506303"/>
            <a:ext cx="5254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en-US" altLang="ko-KR" sz="2000" b="1" dirty="0" err="1"/>
              <a:t>fx:include</a:t>
            </a:r>
            <a:r>
              <a:rPr lang="en-US" altLang="ko-KR" sz="2000" b="1" dirty="0"/>
              <a:t> source="</a:t>
            </a:r>
            <a:r>
              <a:rPr lang="en-US" altLang="ko-KR" sz="2000" b="1" dirty="0" err="1"/>
              <a:t>my_fields.fxml</a:t>
            </a:r>
            <a:r>
              <a:rPr lang="en-US" altLang="ko-KR" sz="2000" b="1" dirty="0"/>
              <a:t>"/&gt;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C51F-DBDD-4F8F-BB36-29673B416AD2}"/>
              </a:ext>
            </a:extLst>
          </p:cNvPr>
          <p:cNvSpPr txBox="1"/>
          <p:nvPr/>
        </p:nvSpPr>
        <p:spPr>
          <a:xfrm>
            <a:off x="3352798" y="4940278"/>
            <a:ext cx="568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포함된 </a:t>
            </a:r>
            <a:r>
              <a:rPr lang="en-US" altLang="ko-KR" sz="2000" dirty="0"/>
              <a:t>FXML</a:t>
            </a:r>
            <a:r>
              <a:rPr lang="ko-KR" altLang="en-US" sz="2000" dirty="0"/>
              <a:t>에 자체 컨트롤러가 존재하는 것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43F19E-3255-437A-8883-57C751F8E108}"/>
              </a:ext>
            </a:extLst>
          </p:cNvPr>
          <p:cNvSpPr/>
          <p:nvPr/>
        </p:nvSpPr>
        <p:spPr>
          <a:xfrm>
            <a:off x="5029196" y="2026948"/>
            <a:ext cx="2336803" cy="226215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nested</a:t>
            </a:r>
          </a:p>
          <a:p>
            <a:pPr algn="ctr"/>
            <a:r>
              <a:rPr lang="en-US" altLang="ko-KR" sz="2400" dirty="0"/>
              <a:t>controllers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34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Including other FXML files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E5F24-4DEF-436F-9CFF-08437E4B4720}"/>
              </a:ext>
            </a:extLst>
          </p:cNvPr>
          <p:cNvSpPr txBox="1"/>
          <p:nvPr/>
        </p:nvSpPr>
        <p:spPr>
          <a:xfrm>
            <a:off x="400049" y="1795064"/>
            <a:ext cx="8248652" cy="286232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javafx.scene.layout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javafx.scene.control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fx:controller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"chapter4.includes.FirstController"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fx:include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myLabel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b="1" i="1" dirty="0">
                <a:solidFill>
                  <a:srgbClr val="7F007F"/>
                </a:solidFill>
                <a:latin typeface="Consolas" panose="020B0609020204030204" pitchFamily="49" charset="0"/>
              </a:rPr>
              <a:t>source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MyLabel.fxml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"Click Me!"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onAction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"#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btnAction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9DD12-50F2-4FF2-9A40-56FEEA3FB7FA}"/>
              </a:ext>
            </a:extLst>
          </p:cNvPr>
          <p:cNvSpPr txBox="1"/>
          <p:nvPr/>
        </p:nvSpPr>
        <p:spPr>
          <a:xfrm>
            <a:off x="3553503" y="4802362"/>
            <a:ext cx="8248652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VBox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fx:controller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"chapter4.includes.NestedController"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"LABEL"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myBtn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i="1" dirty="0">
                <a:solidFill>
                  <a:srgbClr val="2A00FF"/>
                </a:solidFill>
                <a:latin typeface="Consolas" panose="020B0609020204030204" pitchFamily="49" charset="0"/>
              </a:rPr>
              <a:t>나는 </a:t>
            </a:r>
            <a:r>
              <a:rPr lang="ko-KR" altLang="en-US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중첩됐어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!"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onAction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"#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myBtnAction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VBox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333D-113C-4500-82DF-126F9E64A58C}"/>
              </a:ext>
            </a:extLst>
          </p:cNvPr>
          <p:cNvSpPr txBox="1"/>
          <p:nvPr/>
        </p:nvSpPr>
        <p:spPr>
          <a:xfrm>
            <a:off x="9048520" y="1347753"/>
            <a:ext cx="2826206" cy="70788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FirstDocument.fxml</a:t>
            </a:r>
            <a:endParaRPr lang="en-US" altLang="ko-KR" sz="2000" dirty="0"/>
          </a:p>
          <a:p>
            <a:pPr algn="ctr"/>
            <a:r>
              <a:rPr lang="en-US" altLang="ko-KR" sz="2000" dirty="0" err="1"/>
              <a:t>MyLabel.fxml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1131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Including other FXML files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08BAA-FEA7-45BC-BF6C-61DF4082A49D}"/>
              </a:ext>
            </a:extLst>
          </p:cNvPr>
          <p:cNvSpPr txBox="1"/>
          <p:nvPr/>
        </p:nvSpPr>
        <p:spPr>
          <a:xfrm>
            <a:off x="2100942" y="2339749"/>
            <a:ext cx="7990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NestedController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Initializable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Button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myBtn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myBtnAction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"Hello from "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myBtn</a:t>
            </a:r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.getText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setButtonText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myBtn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initialize(URL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ResourceBundle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rb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7A9BC-F8FF-4A64-AAA7-12B151889B26}"/>
              </a:ext>
            </a:extLst>
          </p:cNvPr>
          <p:cNvSpPr txBox="1"/>
          <p:nvPr/>
        </p:nvSpPr>
        <p:spPr>
          <a:xfrm>
            <a:off x="400047" y="1751899"/>
            <a:ext cx="2826206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NestedController.java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338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Including other FXML files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7A9BC-F8FF-4A64-AAA7-12B151889B26}"/>
              </a:ext>
            </a:extLst>
          </p:cNvPr>
          <p:cNvSpPr txBox="1"/>
          <p:nvPr/>
        </p:nvSpPr>
        <p:spPr>
          <a:xfrm>
            <a:off x="400047" y="1751899"/>
            <a:ext cx="2826206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FirstController.java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4253D-FCFB-467C-BDD1-E0BB0646AC60}"/>
              </a:ext>
            </a:extLst>
          </p:cNvPr>
          <p:cNvSpPr txBox="1"/>
          <p:nvPr/>
        </p:nvSpPr>
        <p:spPr>
          <a:xfrm>
            <a:off x="1855410" y="2295581"/>
            <a:ext cx="8481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FirstController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Initializable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NestedController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myLabelController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btnAction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myLabelController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.setButtonText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.getText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initialize(URL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ResourceBundle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rb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5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Including other FXML files : result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65A371-FA48-43EB-8551-17EB2961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29" y="3305295"/>
            <a:ext cx="3672156" cy="1318210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108E45A-64A8-44B4-8B11-CDAE29943C8B}"/>
              </a:ext>
            </a:extLst>
          </p:cNvPr>
          <p:cNvCxnSpPr>
            <a:cxnSpLocks/>
          </p:cNvCxnSpPr>
          <p:nvPr/>
        </p:nvCxnSpPr>
        <p:spPr>
          <a:xfrm>
            <a:off x="5066401" y="3964400"/>
            <a:ext cx="1349829" cy="659105"/>
          </a:xfrm>
          <a:prstGeom prst="bentConnector3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6890B19-E4CA-4731-9AF8-767A50A0AFF8}"/>
              </a:ext>
            </a:extLst>
          </p:cNvPr>
          <p:cNvCxnSpPr>
            <a:cxnSpLocks/>
          </p:cNvCxnSpPr>
          <p:nvPr/>
        </p:nvCxnSpPr>
        <p:spPr>
          <a:xfrm flipV="1">
            <a:off x="5066400" y="3305295"/>
            <a:ext cx="1349830" cy="659106"/>
          </a:xfrm>
          <a:prstGeom prst="bentConnector3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AB6E3BA-4AE3-448A-9248-479AAEF82796}"/>
              </a:ext>
            </a:extLst>
          </p:cNvPr>
          <p:cNvSpPr txBox="1"/>
          <p:nvPr/>
        </p:nvSpPr>
        <p:spPr>
          <a:xfrm>
            <a:off x="4648661" y="4860429"/>
            <a:ext cx="182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나는 </a:t>
            </a:r>
            <a:r>
              <a:rPr lang="ko-KR" altLang="en-US" sz="1400" b="1" dirty="0" err="1"/>
              <a:t>중첩됐어</a:t>
            </a:r>
            <a:r>
              <a:rPr lang="ko-KR" altLang="en-US" sz="1400" b="1" dirty="0"/>
              <a:t>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998408-1948-4DEE-A610-A19A897469B7}"/>
              </a:ext>
            </a:extLst>
          </p:cNvPr>
          <p:cNvSpPr txBox="1"/>
          <p:nvPr/>
        </p:nvSpPr>
        <p:spPr>
          <a:xfrm>
            <a:off x="4821305" y="2875844"/>
            <a:ext cx="147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Click Me! </a:t>
            </a:r>
            <a:r>
              <a:rPr lang="ko-KR" altLang="en-US" sz="1400" b="1" dirty="0"/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F1DA08-255D-42F6-AF55-851A5EBC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46" y="4293952"/>
            <a:ext cx="2762636" cy="8764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F88BB8B-2851-4DE2-80F7-18BC98917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45" y="2700648"/>
            <a:ext cx="2972215" cy="106694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68078A4-58BD-405C-9490-6DF096E8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531" y="3124569"/>
            <a:ext cx="1428949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4228" y="2551837"/>
            <a:ext cx="7663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Chapter4</a:t>
            </a:r>
          </a:p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FXML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2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Using FXML defines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3186C-BD73-4AF2-A4CD-8D3D319F539D}"/>
              </a:ext>
            </a:extLst>
          </p:cNvPr>
          <p:cNvSpPr txBox="1"/>
          <p:nvPr/>
        </p:nvSpPr>
        <p:spPr>
          <a:xfrm>
            <a:off x="1971674" y="2578836"/>
            <a:ext cx="8248652" cy="31393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&lt;?import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javafx.scene.layout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.*?&gt;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&lt;?import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javafx.scene.control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.*?&gt;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fx:controller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="chapter4.includes.FirstController"&gt;</a:t>
            </a:r>
          </a:p>
          <a:p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fx:define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fx:include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myLabel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 source="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MyLabel.fxml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fx:define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&lt;children&gt;</a:t>
            </a:r>
          </a:p>
          <a:p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children=“$</a:t>
            </a:r>
            <a:r>
              <a:rPr lang="en-US" altLang="ko-KR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myLabel</a:t>
            </a:r>
            <a:r>
              <a:rPr lang="en-US" altLang="ko-KR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”&gt;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&lt;/children&gt;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Default properties : Children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생략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3186C-BD73-4AF2-A4CD-8D3D319F539D}"/>
              </a:ext>
            </a:extLst>
          </p:cNvPr>
          <p:cNvSpPr txBox="1"/>
          <p:nvPr/>
        </p:nvSpPr>
        <p:spPr>
          <a:xfrm>
            <a:off x="1971674" y="3193651"/>
            <a:ext cx="8248652" cy="147732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fx:controller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="chapter4.includes.FirstController"&gt;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	&lt;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&lt;Button text=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"Click Me!" 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onAction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="#</a:t>
            </a:r>
            <a:r>
              <a:rPr lang="en-US" altLang="ko-K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btnAction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0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Referring to resources from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3186C-BD73-4AF2-A4CD-8D3D319F539D}"/>
              </a:ext>
            </a:extLst>
          </p:cNvPr>
          <p:cNvSpPr txBox="1"/>
          <p:nvPr/>
        </p:nvSpPr>
        <p:spPr>
          <a:xfrm>
            <a:off x="3551310" y="3013022"/>
            <a:ext cx="5089381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&lt;Image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="@image.png"/&gt;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F8395-5DD5-4265-801B-F1F7C8B357F6}"/>
              </a:ext>
            </a:extLst>
          </p:cNvPr>
          <p:cNvSpPr txBox="1"/>
          <p:nvPr/>
        </p:nvSpPr>
        <p:spPr>
          <a:xfrm>
            <a:off x="907373" y="4386246"/>
            <a:ext cx="1037725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ImageView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에는 표시된 이미지의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URL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필요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-&gt; @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사용해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기준 상대 경로 참조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015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business logic to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3186C-BD73-4AF2-A4CD-8D3D319F539D}"/>
              </a:ext>
            </a:extLst>
          </p:cNvPr>
          <p:cNvSpPr txBox="1"/>
          <p:nvPr/>
        </p:nvSpPr>
        <p:spPr>
          <a:xfrm>
            <a:off x="1306286" y="1733326"/>
            <a:ext cx="9724571" cy="452431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&lt;?language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&lt;?import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javafx.scene.control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.*?&gt;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&lt;?import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javafx.scene.layout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.*?&gt;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alignment="CENTER" spacing="5.0"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="http://javafx.com/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fxml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/1"&gt;</a:t>
            </a:r>
          </a:p>
          <a:p>
            <a:pPr lvl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fx:script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function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handleButtonAction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(event) {</a:t>
            </a:r>
          </a:p>
          <a:p>
            <a:pPr lvl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	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textField.setText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("clicked");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}</a:t>
            </a:r>
          </a:p>
          <a:p>
            <a:pPr lvl="1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fx:script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&lt;children&gt;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&lt;Label text="Label" /&gt;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" /&gt;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&lt;Button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="button" text="Button"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		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onAction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handleButtonAction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(event);"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&lt;/children&gt;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HBox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5350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business logic to FXML :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비추천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23FA535C-BE77-4744-96FF-1632EBEC3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745" y="3228702"/>
            <a:ext cx="2312126" cy="2312126"/>
          </a:xfrm>
          <a:prstGeom prst="rect">
            <a:avLst/>
          </a:prstGeom>
        </p:spPr>
      </p:pic>
      <p:pic>
        <p:nvPicPr>
          <p:cNvPr id="10" name="그림 9" descr="앉아있는, 하얀색, 어두운, 검은색이(가) 표시된 사진&#10;&#10;자동 생성된 설명">
            <a:extLst>
              <a:ext uri="{FF2B5EF4-FFF2-40B4-BE49-F238E27FC236}">
                <a16:creationId xmlns:a16="http://schemas.microsoft.com/office/drawing/2014/main" id="{EFDFB04F-8372-4EE2-9DBD-11E178D8E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46489" y="2440577"/>
            <a:ext cx="2573382" cy="128669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B54EE93-CA81-4E77-BAA0-369676999D28}"/>
              </a:ext>
            </a:extLst>
          </p:cNvPr>
          <p:cNvCxnSpPr/>
          <p:nvPr/>
        </p:nvCxnSpPr>
        <p:spPr>
          <a:xfrm>
            <a:off x="5242560" y="3803468"/>
            <a:ext cx="1489166" cy="0"/>
          </a:xfrm>
          <a:prstGeom prst="straightConnector1">
            <a:avLst/>
          </a:prstGeom>
          <a:ln w="190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구름 14">
            <a:extLst>
              <a:ext uri="{FF2B5EF4-FFF2-40B4-BE49-F238E27FC236}">
                <a16:creationId xmlns:a16="http://schemas.microsoft.com/office/drawing/2014/main" id="{3BE73827-55E6-46B1-B25D-9D946E6B5E4C}"/>
              </a:ext>
            </a:extLst>
          </p:cNvPr>
          <p:cNvSpPr/>
          <p:nvPr/>
        </p:nvSpPr>
        <p:spPr>
          <a:xfrm>
            <a:off x="7524205" y="3083922"/>
            <a:ext cx="2573382" cy="1854921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i="1" dirty="0">
                <a:cs typeface="Arial" panose="020B0604020202020204" pitchFamily="34" charset="0"/>
              </a:rPr>
              <a:t>ERROR</a:t>
            </a:r>
            <a:endParaRPr lang="ko-KR" altLang="en-US" sz="36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2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Using static methods in FXML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5D0CE-99A0-4182-950F-15A23FF1066C}"/>
              </a:ext>
            </a:extLst>
          </p:cNvPr>
          <p:cNvSpPr txBox="1"/>
          <p:nvPr/>
        </p:nvSpPr>
        <p:spPr>
          <a:xfrm>
            <a:off x="1108074" y="2336800"/>
            <a:ext cx="9975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BorderPane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"$insets"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fxml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/1"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fx:define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Insets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"5.0"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"5.0"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"5.0"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top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"5.0" </a:t>
            </a:r>
            <a:r>
              <a:rPr lang="en-US" altLang="ko-KR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"insets"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fx:define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top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"LABEL" </a:t>
            </a:r>
            <a:r>
              <a:rPr lang="en-US" altLang="ko-KR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BorderPane.alignment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top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3F7F7F"/>
                </a:solidFill>
                <a:latin typeface="Consolas" panose="020B0609020204030204" pitchFamily="49" charset="0"/>
              </a:rPr>
              <a:t>BorderPane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9891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Syntax details of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Using static methods in FXML : result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61B6A-FD9F-4DFE-81B1-92968510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25" y="2963297"/>
            <a:ext cx="4874349" cy="18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5907" y="869663"/>
            <a:ext cx="824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SceneBuilder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DB8A40-842C-4950-B972-0FB0D6AB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3" y="1597871"/>
            <a:ext cx="7402610" cy="47881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4F3F44-32AF-4045-A9BC-E45F3151FBBF}"/>
              </a:ext>
            </a:extLst>
          </p:cNvPr>
          <p:cNvSpPr/>
          <p:nvPr/>
        </p:nvSpPr>
        <p:spPr>
          <a:xfrm>
            <a:off x="3500843" y="4093029"/>
            <a:ext cx="1767840" cy="3135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4BE116-0985-4D1C-8427-1BE90AAAD37C}"/>
              </a:ext>
            </a:extLst>
          </p:cNvPr>
          <p:cNvSpPr/>
          <p:nvPr/>
        </p:nvSpPr>
        <p:spPr>
          <a:xfrm>
            <a:off x="652975" y="2259875"/>
            <a:ext cx="1767840" cy="1101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43015-6B2B-4DA0-8D58-24AC187E418E}"/>
              </a:ext>
            </a:extLst>
          </p:cNvPr>
          <p:cNvSpPr txBox="1"/>
          <p:nvPr/>
        </p:nvSpPr>
        <p:spPr>
          <a:xfrm>
            <a:off x="3362503" y="3723697"/>
            <a:ext cx="27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FA9A2-47E0-430D-951A-35B5627D6657}"/>
              </a:ext>
            </a:extLst>
          </p:cNvPr>
          <p:cNvSpPr txBox="1"/>
          <p:nvPr/>
        </p:nvSpPr>
        <p:spPr>
          <a:xfrm>
            <a:off x="540763" y="1873422"/>
            <a:ext cx="27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C3D9E1-743D-4CDA-A352-33C1F4410AC1}"/>
              </a:ext>
            </a:extLst>
          </p:cNvPr>
          <p:cNvSpPr/>
          <p:nvPr/>
        </p:nvSpPr>
        <p:spPr>
          <a:xfrm>
            <a:off x="652975" y="6212114"/>
            <a:ext cx="1767840" cy="1884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515B7-E083-4040-9545-0E80F60113D9}"/>
              </a:ext>
            </a:extLst>
          </p:cNvPr>
          <p:cNvSpPr txBox="1"/>
          <p:nvPr/>
        </p:nvSpPr>
        <p:spPr>
          <a:xfrm>
            <a:off x="545404" y="5828268"/>
            <a:ext cx="27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F7E35-A6C3-48BF-A4AE-EAE3CEA58ED1}"/>
              </a:ext>
            </a:extLst>
          </p:cNvPr>
          <p:cNvSpPr txBox="1"/>
          <p:nvPr/>
        </p:nvSpPr>
        <p:spPr>
          <a:xfrm>
            <a:off x="8796771" y="2242754"/>
            <a:ext cx="285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① </a:t>
            </a:r>
            <a:r>
              <a:rPr lang="en-US" altLang="ko-KR" b="1" dirty="0"/>
              <a:t>Preview menu item</a:t>
            </a:r>
          </a:p>
          <a:p>
            <a:r>
              <a:rPr lang="ko-KR" altLang="en-US" b="1" dirty="0"/>
              <a:t>② </a:t>
            </a:r>
            <a:r>
              <a:rPr lang="en-US" altLang="ko-KR" b="1" dirty="0"/>
              <a:t>Components window</a:t>
            </a:r>
          </a:p>
          <a:p>
            <a:r>
              <a:rPr lang="ko-KR" altLang="en-US" b="1" dirty="0"/>
              <a:t>③ </a:t>
            </a:r>
            <a:r>
              <a:rPr lang="en-US" altLang="ko-KR" b="1" dirty="0"/>
              <a:t>Controller View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3F580D-A7E2-4F8D-90F8-F22C052E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39" y="3166084"/>
            <a:ext cx="2221391" cy="23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4228" y="2551837"/>
            <a:ext cx="7663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Chapter 9</a:t>
            </a:r>
          </a:p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Media and WebView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17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What is WebView?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59A2A16-8567-4A59-9144-71140674D689}"/>
              </a:ext>
            </a:extLst>
          </p:cNvPr>
          <p:cNvSpPr/>
          <p:nvPr/>
        </p:nvSpPr>
        <p:spPr>
          <a:xfrm>
            <a:off x="5005386" y="2373480"/>
            <a:ext cx="2181226" cy="209774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WebView</a:t>
            </a:r>
            <a:endParaRPr lang="ko-KR" alt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7DEF-DD15-41BA-85A0-D3EB62DBDE10}"/>
              </a:ext>
            </a:extLst>
          </p:cNvPr>
          <p:cNvSpPr txBox="1"/>
          <p:nvPr/>
        </p:nvSpPr>
        <p:spPr>
          <a:xfrm>
            <a:off x="582705" y="4746886"/>
            <a:ext cx="11026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WebKit</a:t>
            </a:r>
            <a:r>
              <a:rPr lang="en-US" altLang="ko-KR" sz="2800" dirty="0"/>
              <a:t> </a:t>
            </a:r>
            <a:r>
              <a:rPr lang="ko-KR" altLang="en-US" sz="2800" dirty="0"/>
              <a:t>기반으로 현대 </a:t>
            </a:r>
            <a:r>
              <a:rPr lang="en-US" altLang="ko-KR" sz="2800" dirty="0"/>
              <a:t>HTML </a:t>
            </a:r>
            <a:r>
              <a:rPr lang="ko-KR" altLang="en-US" sz="2800" dirty="0"/>
              <a:t>페이지를 렌더링 할 수 있는 구성요소</a:t>
            </a:r>
          </a:p>
        </p:txBody>
      </p:sp>
    </p:spTree>
    <p:extLst>
      <p:ext uri="{BB962C8B-B14F-4D97-AF65-F5344CB8AC3E}">
        <p14:creationId xmlns:p14="http://schemas.microsoft.com/office/powerpoint/2010/main" val="354046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498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8757" y="869663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FB5F84-E372-45F0-B886-3ED681ABB0C5}"/>
              </a:ext>
            </a:extLst>
          </p:cNvPr>
          <p:cNvSpPr/>
          <p:nvPr/>
        </p:nvSpPr>
        <p:spPr>
          <a:xfrm>
            <a:off x="5230104" y="2337650"/>
            <a:ext cx="1722120" cy="170024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FXML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F1C78-0DE6-487E-9A64-8A2DE5DE25A3}"/>
              </a:ext>
            </a:extLst>
          </p:cNvPr>
          <p:cNvSpPr txBox="1"/>
          <p:nvPr/>
        </p:nvSpPr>
        <p:spPr>
          <a:xfrm>
            <a:off x="2015018" y="4383479"/>
            <a:ext cx="815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JavaFX</a:t>
            </a:r>
            <a:r>
              <a:rPr lang="ko-KR" altLang="en-US" sz="2800" dirty="0"/>
              <a:t>에 포함되어 있는 </a:t>
            </a:r>
            <a:r>
              <a:rPr lang="en-US" altLang="ko-KR" sz="2800" dirty="0"/>
              <a:t>XML </a:t>
            </a:r>
            <a:r>
              <a:rPr lang="ko-KR" altLang="en-US" sz="2800" dirty="0"/>
              <a:t>기반의 마크업 언어</a:t>
            </a:r>
          </a:p>
        </p:txBody>
      </p:sp>
    </p:spTree>
    <p:extLst>
      <p:ext uri="{BB962C8B-B14F-4D97-AF65-F5344CB8AC3E}">
        <p14:creationId xmlns:p14="http://schemas.microsoft.com/office/powerpoint/2010/main" val="152969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Presenting web content with WebView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C7EC3-2CEE-4B1A-B0C0-5756D674C0D0}"/>
              </a:ext>
            </a:extLst>
          </p:cNvPr>
          <p:cNvSpPr txBox="1"/>
          <p:nvPr/>
        </p:nvSpPr>
        <p:spPr>
          <a:xfrm>
            <a:off x="2124635" y="1886339"/>
            <a:ext cx="7942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WebViewDemo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Application 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WebView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WebView();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.setContextMenuEnabled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.load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"http://kumoh.ac.kr/ko/index.do"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	Scene </a:t>
            </a:r>
            <a:r>
              <a:rPr lang="nn-NO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nn-NO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1200, 1000);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"JavaFX on SO"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		launch(</a:t>
            </a:r>
            <a:r>
              <a:rPr lang="en-US" altLang="ko-K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0513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Presenting web content with WebView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02E4-0196-4213-9980-01BC67EA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5" y="1889946"/>
            <a:ext cx="5261198" cy="4517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50A26-1347-466D-BA98-8D23AE1C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54" y="1889946"/>
            <a:ext cx="5261197" cy="45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10064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Presenting web content with WebView : Accessibility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FAFA9-1875-473C-9038-B9B6984B89F7}"/>
              </a:ext>
            </a:extLst>
          </p:cNvPr>
          <p:cNvSpPr txBox="1"/>
          <p:nvPr/>
        </p:nvSpPr>
        <p:spPr>
          <a:xfrm>
            <a:off x="815377" y="3502165"/>
            <a:ext cx="347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webView.setZoom</a:t>
            </a:r>
            <a:r>
              <a:rPr lang="en-US" altLang="ko-KR" b="1" dirty="0"/>
              <a:t>(1.2); </a:t>
            </a:r>
          </a:p>
          <a:p>
            <a:r>
              <a:rPr lang="en-US" altLang="ko-KR" b="1" dirty="0" err="1"/>
              <a:t>webView.setFontScale</a:t>
            </a:r>
            <a:r>
              <a:rPr lang="en-US" altLang="ko-KR" b="1" dirty="0"/>
              <a:t>(1.5);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D2EC98-5BC1-49AB-A111-ABE9560E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79" y="1748915"/>
            <a:ext cx="5365091" cy="460630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51C7A84-BF17-44B0-949C-37D9FA341DF9}"/>
              </a:ext>
            </a:extLst>
          </p:cNvPr>
          <p:cNvCxnSpPr>
            <a:cxnSpLocks/>
          </p:cNvCxnSpPr>
          <p:nvPr/>
        </p:nvCxnSpPr>
        <p:spPr>
          <a:xfrm>
            <a:off x="4524374" y="3752165"/>
            <a:ext cx="83941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2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Handling page loading progress with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LoadWorker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15BCC-283D-47C8-82F7-D7479DD0B564}"/>
              </a:ext>
            </a:extLst>
          </p:cNvPr>
          <p:cNvSpPr txBox="1"/>
          <p:nvPr/>
        </p:nvSpPr>
        <p:spPr>
          <a:xfrm>
            <a:off x="708812" y="1708530"/>
            <a:ext cx="79398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WebView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WebView();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"http://kumoh.ac.kr/ko/index.do"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loadingBar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loadingBar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.setMinWidth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(1200);</a:t>
            </a:r>
            <a:endParaRPr lang="en-US" altLang="ko-KR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loadingBar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.progressProperty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().bind(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.getLoadWorker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progressProperty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ko-KR" altLang="en-US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.getLoadWorker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stateProperty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addListener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observable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oldValue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Worker.State.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SUCCEEDED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"Page was successfully loaded!"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Worker.State.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FAILED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"Page loading has failed!"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VBox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VBox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loadingBar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Kumoh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 National Institute of Technology"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1200, 500));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59079-A8E2-4C0C-8523-C82A38D14740}"/>
              </a:ext>
            </a:extLst>
          </p:cNvPr>
          <p:cNvSpPr txBox="1"/>
          <p:nvPr/>
        </p:nvSpPr>
        <p:spPr>
          <a:xfrm>
            <a:off x="7378238" y="3271334"/>
            <a:ext cx="464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progressProperty</a:t>
            </a:r>
            <a:r>
              <a:rPr lang="en-US" altLang="ko-KR" sz="1600" b="1" dirty="0"/>
              <a:t> : Page Loading progress</a:t>
            </a:r>
          </a:p>
          <a:p>
            <a:r>
              <a:rPr lang="en-US" altLang="ko-KR" sz="1600" b="1" dirty="0" err="1"/>
              <a:t>stateProperty</a:t>
            </a:r>
            <a:r>
              <a:rPr lang="en-US" altLang="ko-KR" sz="1600" b="1" dirty="0"/>
              <a:t> : status of the loading process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120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Handling page loading progress with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LoadWorker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496C9C-5C86-40DB-A65D-13F6143D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92" y="1880079"/>
            <a:ext cx="9838615" cy="4354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AD00FC-3166-44C2-A6F2-7331A04D94A3}"/>
              </a:ext>
            </a:extLst>
          </p:cNvPr>
          <p:cNvSpPr/>
          <p:nvPr/>
        </p:nvSpPr>
        <p:spPr>
          <a:xfrm>
            <a:off x="1050202" y="2118556"/>
            <a:ext cx="10076507" cy="1810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5433B-5E3C-4E27-B1F3-799192973151}"/>
              </a:ext>
            </a:extLst>
          </p:cNvPr>
          <p:cNvSpPr txBox="1"/>
          <p:nvPr/>
        </p:nvSpPr>
        <p:spPr>
          <a:xfrm>
            <a:off x="8891655" y="1491487"/>
            <a:ext cx="1367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progressBar</a:t>
            </a:r>
            <a:endParaRPr lang="ko-KR" altLang="en-US" sz="1600" b="1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140104B-5A93-42F3-A952-53EEAED48FCA}"/>
              </a:ext>
            </a:extLst>
          </p:cNvPr>
          <p:cNvCxnSpPr/>
          <p:nvPr/>
        </p:nvCxnSpPr>
        <p:spPr>
          <a:xfrm flipV="1">
            <a:off x="8510257" y="1694165"/>
            <a:ext cx="434567" cy="42439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768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Loading content and user interface callbacks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DF2D6-7C6F-4715-8796-417AAEEBDEE3}"/>
              </a:ext>
            </a:extLst>
          </p:cNvPr>
          <p:cNvSpPr txBox="1"/>
          <p:nvPr/>
        </p:nvSpPr>
        <p:spPr>
          <a:xfrm>
            <a:off x="400048" y="2608212"/>
            <a:ext cx="112879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.setOnAlert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Stage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Stage((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StageStyle.</a:t>
            </a:r>
            <a:r>
              <a:rPr lang="en-US" altLang="ko-KR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UTILITY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Label(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())), 100, 80));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.setCreatePopupHandler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popupFeatures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Stage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Stage((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StageStyle.</a:t>
            </a:r>
            <a:r>
              <a:rPr lang="en-US" altLang="ko-KR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UTILITY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WebView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webViewPopup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WebView();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webViewPopup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), 300, 300));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webViewPopup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.loadContent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"&lt;a 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='http://www.kumoh.ac.kr/'&gt;Open 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Kumoh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 National University Page&lt;/a&gt;&lt;input type=button onclick=\"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window.alert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('hi')\" value='Click Me!'&gt;"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1768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Loading content and user interface callbacks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6BB52-7ADC-4A4E-B2EC-07A39BD0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5" y="2578945"/>
            <a:ext cx="2876951" cy="268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51C31-F1EF-4DAD-9B8A-EDD3C431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744" y="2578944"/>
            <a:ext cx="2876951" cy="2686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4DDEE-828D-4645-ACB9-1CAC242DE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891" y="2578945"/>
            <a:ext cx="287695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Using Document Object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B4DF7-F220-4201-B73E-9EDD0292EA63}"/>
              </a:ext>
            </a:extLst>
          </p:cNvPr>
          <p:cNvSpPr txBox="1"/>
          <p:nvPr/>
        </p:nvSpPr>
        <p:spPr>
          <a:xfrm>
            <a:off x="542213" y="1900696"/>
            <a:ext cx="105925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"https://kumoh.ac.kr/"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.getLoadWorker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stateProperty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addListener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(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observable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oldValue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		       </a:t>
            </a:r>
            <a:r>
              <a:rPr lang="en-US" altLang="ko-KR" sz="9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Worker.State.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SUCCEEDED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Document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.getDocument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NodeList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links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.getDocument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links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.getLength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links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.item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Worker.State.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FAILED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"Page loading has failed!"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ED99E5-9760-4D95-9F68-BD67374D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11" y="5148103"/>
            <a:ext cx="603969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Running JavaScript on a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C9682-D1A2-447A-A93E-A2B5E7BC0F6D}"/>
              </a:ext>
            </a:extLst>
          </p:cNvPr>
          <p:cNvSpPr txBox="1"/>
          <p:nvPr/>
        </p:nvSpPr>
        <p:spPr>
          <a:xfrm>
            <a:off x="654867" y="1657533"/>
            <a:ext cx="1088226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WebView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WebView();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Text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Text(5, 18,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overlayText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.setFont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Font.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FontWeight.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BOLD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20));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Pane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Pane(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.setStyle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"-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fx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-background-color: 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(255,0,0,0.5);"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Pane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pane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Pane(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pane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.setPrefSize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(600, 600);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pane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), 600, 600));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pane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.setOnMouseMoved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  <a:endParaRPr lang="en-US" altLang="ko-KR" sz="1400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executeScript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document.elementFromPoint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","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");"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altLang="ko-KR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bounds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.call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getBoundingClientRect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.setTranslateX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(((Number)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bounds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"left"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.setTranslateY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(((Number)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bounds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"top"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.setMinWidth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(((Number)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bounds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"width"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.setMinHeight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(((Number)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bounds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"height"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altLang="ko-KR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overlayText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((String)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tagName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().load(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"http://kumoh.ac.kr/"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1546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Running JavaScript on a page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5A6A8-08DA-452D-8ABC-5DFF02D0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63" y="1752113"/>
            <a:ext cx="4481960" cy="4705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5F438-80C1-432E-A6E3-989F37D3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71" y="1752113"/>
            <a:ext cx="4464713" cy="4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9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Basics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of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26192-22D1-43B8-9FD7-6A8965AD17B1}"/>
              </a:ext>
            </a:extLst>
          </p:cNvPr>
          <p:cNvSpPr txBox="1"/>
          <p:nvPr/>
        </p:nvSpPr>
        <p:spPr>
          <a:xfrm>
            <a:off x="2733901" y="2745490"/>
            <a:ext cx="6724198" cy="28931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&lt;?xml version="1.0" encoding="UTF-8"?&gt; </a:t>
            </a:r>
          </a:p>
          <a:p>
            <a:r>
              <a:rPr lang="en-US" altLang="ko-KR" sz="2600" dirty="0"/>
              <a:t>&lt;?import XX ?&gt; </a:t>
            </a:r>
          </a:p>
          <a:p>
            <a:r>
              <a:rPr lang="en-US" altLang="ko-KR" sz="2600" dirty="0"/>
              <a:t>&lt;Pane</a:t>
            </a:r>
            <a:r>
              <a:rPr lang="ko-KR" altLang="en-US" sz="2600" dirty="0"/>
              <a:t>클래스 </a:t>
            </a:r>
            <a:endParaRPr lang="en-US" altLang="ko-KR" sz="2600" dirty="0"/>
          </a:p>
          <a:p>
            <a:r>
              <a:rPr lang="en-US" altLang="ko-KR" sz="2600" dirty="0"/>
              <a:t>        </a:t>
            </a:r>
            <a:r>
              <a:rPr lang="en-US" altLang="ko-KR" sz="2600" dirty="0" err="1"/>
              <a:t>xmlns:fx</a:t>
            </a:r>
            <a:r>
              <a:rPr lang="en-US" altLang="ko-KR" sz="2600" dirty="0"/>
              <a:t>=“http://javafx.com/</a:t>
            </a:r>
            <a:r>
              <a:rPr lang="en-US" altLang="ko-KR" sz="2600" dirty="0" err="1"/>
              <a:t>fxml</a:t>
            </a:r>
            <a:r>
              <a:rPr lang="en-US" altLang="ko-KR" sz="2600" dirty="0"/>
              <a:t>/1"</a:t>
            </a:r>
            <a:endParaRPr lang="ko-KR" altLang="en-US" sz="2600" dirty="0"/>
          </a:p>
          <a:p>
            <a:r>
              <a:rPr lang="ko-KR" altLang="en-US" sz="2600" dirty="0"/>
              <a:t>	</a:t>
            </a:r>
            <a:r>
              <a:rPr lang="en-US" altLang="ko-KR" sz="2600" dirty="0" err="1"/>
              <a:t>xmlns</a:t>
            </a:r>
            <a:r>
              <a:rPr lang="en-US" altLang="ko-KR" sz="2600" dirty="0"/>
              <a:t>=“http://javafx.com/</a:t>
            </a:r>
            <a:r>
              <a:rPr lang="en-US" altLang="ko-KR" sz="2600" dirty="0" err="1"/>
              <a:t>javafx</a:t>
            </a:r>
            <a:r>
              <a:rPr lang="en-US" altLang="ko-KR" sz="2600" dirty="0"/>
              <a:t>/8"&gt;</a:t>
            </a:r>
          </a:p>
          <a:p>
            <a:r>
              <a:rPr lang="en-US" altLang="ko-KR" sz="2600" dirty="0"/>
              <a:t>	 &lt;!-- Pane</a:t>
            </a:r>
            <a:r>
              <a:rPr lang="ko-KR" altLang="en-US" sz="2600" dirty="0"/>
              <a:t>에 통합 컨트롤 종류 </a:t>
            </a:r>
            <a:r>
              <a:rPr lang="en-US" altLang="ko-KR" sz="2600" dirty="0"/>
              <a:t>--&gt;</a:t>
            </a:r>
          </a:p>
          <a:p>
            <a:r>
              <a:rPr lang="en-US" altLang="ko-KR" sz="2600" dirty="0"/>
              <a:t>&lt;/Pane</a:t>
            </a:r>
            <a:r>
              <a:rPr lang="ko-KR" altLang="en-US" sz="2600" dirty="0"/>
              <a:t>클래스</a:t>
            </a:r>
            <a:r>
              <a:rPr lang="en-US" altLang="ko-KR" sz="2600" dirty="0"/>
              <a:t>&gt;</a:t>
            </a:r>
            <a:endParaRPr lang="ko-KR" altLang="en-US" sz="2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22C0A-7C2E-497D-94D7-3C0A730B0441}"/>
              </a:ext>
            </a:extLst>
          </p:cNvPr>
          <p:cNvSpPr/>
          <p:nvPr/>
        </p:nvSpPr>
        <p:spPr>
          <a:xfrm>
            <a:off x="4879407" y="1878996"/>
            <a:ext cx="2433185" cy="5515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FXML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의 기본형</a:t>
            </a:r>
          </a:p>
        </p:txBody>
      </p:sp>
    </p:spTree>
    <p:extLst>
      <p:ext uri="{BB962C8B-B14F-4D97-AF65-F5344CB8AC3E}">
        <p14:creationId xmlns:p14="http://schemas.microsoft.com/office/powerpoint/2010/main" val="393534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Calling JavaFX code from 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F81FB-F49A-40B2-A50A-7CF94F4B7351}"/>
              </a:ext>
            </a:extLst>
          </p:cNvPr>
          <p:cNvSpPr txBox="1"/>
          <p:nvPr/>
        </p:nvSpPr>
        <p:spPr>
          <a:xfrm>
            <a:off x="169333" y="1827171"/>
            <a:ext cx="118533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WebView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WebView();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.getEngine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.loadContent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"&lt;p&gt;&lt;input type=text id='color' value='red'/&gt;"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+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"&lt;p&gt;&lt;input type=button onclick=\"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app.setColor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('color').value)\" value='Click Me!'&gt;"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JSObject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webEngine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.executeScript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"window"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.setMember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StackPane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webView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.setPadding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Insets(10));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"JavaFX JavaScript to JavaFX bridge demo"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300, 250));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setColor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altLang="ko-KR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.setStyle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"-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fx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-background-color: 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";"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1956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web content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Web engine : Calling JavaFX code from JavaScript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5F5B0D-073F-4172-8BB5-A50402A33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26" y="2701422"/>
            <a:ext cx="2876951" cy="268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FF1A50-7A0C-4520-B5B0-9B41D91A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75" y="2701421"/>
            <a:ext cx="2876951" cy="2686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286159-47CE-4B08-8576-A3D13BF6D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535" y="2701420"/>
            <a:ext cx="287695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5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audio clips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FB814-4449-42C4-849E-FF18D28BFEC5}"/>
              </a:ext>
            </a:extLst>
          </p:cNvPr>
          <p:cNvSpPr txBox="1"/>
          <p:nvPr/>
        </p:nvSpPr>
        <p:spPr>
          <a:xfrm>
            <a:off x="700135" y="2693984"/>
            <a:ext cx="10791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AudioClip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clickSound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AudioClip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"https://github.com/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sgrinev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/mastering-javafx-9-10-book/raw/master/resources/mouse-click.wav"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Button(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"Play"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.setOnAction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-&gt;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clickSound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.play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F8F8B-5F8C-44A7-93D2-4BD5FDA83025}"/>
              </a:ext>
            </a:extLst>
          </p:cNvPr>
          <p:cNvSpPr txBox="1"/>
          <p:nvPr/>
        </p:nvSpPr>
        <p:spPr>
          <a:xfrm>
            <a:off x="1805353" y="4772012"/>
            <a:ext cx="811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재생시간 선택 불가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전체 음악 기억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짧은 음악에 적절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(ex&gt; </a:t>
            </a:r>
            <a:r>
              <a:rPr lang="ko-KR" altLang="en-US" sz="2400" b="1" dirty="0"/>
              <a:t>버튼 누르는 소리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문 닫는 소리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865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audio clips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80C44D-C0F3-449A-A4BD-EB387EBB1AFF}"/>
              </a:ext>
            </a:extLst>
          </p:cNvPr>
          <p:cNvSpPr/>
          <p:nvPr/>
        </p:nvSpPr>
        <p:spPr>
          <a:xfrm>
            <a:off x="4609838" y="2633766"/>
            <a:ext cx="2761307" cy="2661719"/>
          </a:xfrm>
          <a:prstGeom prst="ellipse">
            <a:avLst/>
          </a:prstGeom>
          <a:noFill/>
          <a:ln w="2413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Audio Clip </a:t>
            </a: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지원 형식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AAAA9-B862-4617-9D3D-B6A18D6D5FBF}"/>
              </a:ext>
            </a:extLst>
          </p:cNvPr>
          <p:cNvSpPr txBox="1"/>
          <p:nvPr/>
        </p:nvSpPr>
        <p:spPr>
          <a:xfrm>
            <a:off x="8863863" y="5288793"/>
            <a:ext cx="113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MP3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DA21F-585F-44E5-BA7F-3C4B69E0ABB0}"/>
              </a:ext>
            </a:extLst>
          </p:cNvPr>
          <p:cNvSpPr txBox="1"/>
          <p:nvPr/>
        </p:nvSpPr>
        <p:spPr>
          <a:xfrm>
            <a:off x="8004844" y="2520089"/>
            <a:ext cx="327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AIFF(PCM </a:t>
            </a:r>
            <a:r>
              <a:rPr lang="ko-KR" altLang="en-US" sz="3200" b="1" dirty="0"/>
              <a:t>포함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A9EC7-9306-4A31-9F3F-9ED40535F1EB}"/>
              </a:ext>
            </a:extLst>
          </p:cNvPr>
          <p:cNvSpPr txBox="1"/>
          <p:nvPr/>
        </p:nvSpPr>
        <p:spPr>
          <a:xfrm>
            <a:off x="846427" y="2520088"/>
            <a:ext cx="334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WAV(PCM </a:t>
            </a:r>
            <a:r>
              <a:rPr lang="ko-KR" altLang="en-US" sz="3200" b="1" dirty="0"/>
              <a:t>포함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9777E-F064-466D-B57A-BD0E98CF0EE6}"/>
              </a:ext>
            </a:extLst>
          </p:cNvPr>
          <p:cNvSpPr txBox="1"/>
          <p:nvPr/>
        </p:nvSpPr>
        <p:spPr>
          <a:xfrm>
            <a:off x="452120" y="5186176"/>
            <a:ext cx="3929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MPEG-4(AAC </a:t>
            </a:r>
            <a:r>
              <a:rPr lang="ko-KR" altLang="en-US" sz="3200" b="1" dirty="0"/>
              <a:t>포함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05854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Working with the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MediaPlayer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and Media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C24CE-F45F-4222-9AE6-95D11E310183}"/>
              </a:ext>
            </a:extLst>
          </p:cNvPr>
          <p:cNvSpPr txBox="1"/>
          <p:nvPr/>
        </p:nvSpPr>
        <p:spPr>
          <a:xfrm>
            <a:off x="1491676" y="2082806"/>
            <a:ext cx="92086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50;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Pane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Pane();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Line[]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lines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Line[128];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128;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Line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Line(5 +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*3,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5 +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*3,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lines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.getChildren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().add(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Media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Media(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"https://github.com/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sgrinev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/mastering-javafx-9-10-book/raw/master/resources/808-beat.mp3"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setAudioSpectrumListener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AudioSpectrumListener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660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Working with the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MediaPlayer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and Media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1F567-CB50-4E6E-9486-44A7B6F26926}"/>
              </a:ext>
            </a:extLst>
          </p:cNvPr>
          <p:cNvSpPr txBox="1"/>
          <p:nvPr/>
        </p:nvSpPr>
        <p:spPr>
          <a:xfrm>
            <a:off x="1244184" y="2154768"/>
            <a:ext cx="100434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spectrumDataUpdate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timestamp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duration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magnitudes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phases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timestamp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magnitudes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[6]);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Math.</a:t>
            </a:r>
            <a:r>
              <a:rPr lang="nn-NO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max(128, </a:t>
            </a:r>
            <a:r>
              <a:rPr lang="nn-NO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magnitudes</a:t>
            </a:r>
            <a:r>
              <a:rPr lang="nn-NO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sz="1400" i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nn-NO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lines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setEndY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magnitudes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.getAudioSpectrumThreshold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AudioSpectrumDemo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370, 100));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.play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436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Working with the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MediaPlayer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and Media classes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3F345-EB59-46FB-8AC9-F3829043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47" y="3087975"/>
            <a:ext cx="4549506" cy="16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video through MediaView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D6E42-0232-4384-88A0-23F35069A6F6}"/>
              </a:ext>
            </a:extLst>
          </p:cNvPr>
          <p:cNvSpPr txBox="1"/>
          <p:nvPr/>
        </p:nvSpPr>
        <p:spPr>
          <a:xfrm>
            <a:off x="2120080" y="2372826"/>
            <a:ext cx="8315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start(Stage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Media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Media(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"https://www.sample-videos.com/video123/mp4/240/big_buck_bunny_240p_1mb.mp4"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MediaView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MediaView(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.setTitle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VideoSpectrumDemo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Pane(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), 320, 240));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primaryStage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.play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4573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video through MediaView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012D2-1FD2-45E7-8047-4AEC666A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71" y="2381535"/>
            <a:ext cx="3434257" cy="29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video through MediaView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12E24-B6D2-4BC2-B799-F1C438AC51D4}"/>
              </a:ext>
            </a:extLst>
          </p:cNvPr>
          <p:cNvSpPr txBox="1"/>
          <p:nvPr/>
        </p:nvSpPr>
        <p:spPr>
          <a:xfrm>
            <a:off x="605117" y="2271060"/>
            <a:ext cx="1098176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Media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Media(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"https://www.sample-videos.com/video123/mp4/240/big_buck_bunny_240p_1mb.mp4"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MediaView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mediaView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MediaView(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mediaPlayer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(320);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(240);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320;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fr-FR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v</a:t>
            </a:r>
            <a:r>
              <a:rPr lang="fr-FR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Math.</a:t>
            </a:r>
            <a:r>
              <a:rPr lang="fr-FR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sin(</a:t>
            </a:r>
            <a:r>
              <a:rPr lang="fr-FR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fr-FR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/ 30.) / 10.;</a:t>
            </a:r>
          </a:p>
          <a:p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s-E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240; </a:t>
            </a:r>
            <a:r>
              <a:rPr lang="es-E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s-E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.setSamples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0.0f, 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.setWrap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.setMapData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floatMap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mediaView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displacementMap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085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Basics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of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3EB40-0568-4217-A642-4AFBB69EBE5A}"/>
              </a:ext>
            </a:extLst>
          </p:cNvPr>
          <p:cNvSpPr txBox="1"/>
          <p:nvPr/>
        </p:nvSpPr>
        <p:spPr>
          <a:xfrm>
            <a:off x="914050" y="2397948"/>
            <a:ext cx="64962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DemoFXML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Application {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start(</a:t>
            </a:r>
            <a:r>
              <a:rPr lang="en-US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Stage </a:t>
            </a:r>
            <a:r>
              <a:rPr lang="en-US" altLang="ko-KR" sz="1600" u="sng" dirty="0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u="sng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	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FXMLLoader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.&lt;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load(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getResource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"Fi	</a:t>
            </a:r>
            <a:r>
              <a:rPr lang="en-US" altLang="ko-KR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rstDocument.fxml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Scene </a:t>
            </a:r>
            <a:r>
              <a:rPr lang="nn-NO" altLang="ko-KR" sz="1600" u="sng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nn-NO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600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nn-NO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 Scene(</a:t>
            </a:r>
            <a:r>
              <a:rPr lang="nn-NO" altLang="ko-KR" sz="1600" u="sng" dirty="0">
                <a:solidFill>
                  <a:srgbClr val="6A3E3E"/>
                </a:solidFill>
                <a:latin typeface="Consolas" panose="020B0609020204030204" pitchFamily="49" charset="0"/>
              </a:rPr>
              <a:t>root</a:t>
            </a:r>
            <a:r>
              <a:rPr lang="nn-NO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, 300, 80);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2316E-7257-4702-8139-E796396BD9D3}"/>
              </a:ext>
            </a:extLst>
          </p:cNvPr>
          <p:cNvSpPr txBox="1"/>
          <p:nvPr/>
        </p:nvSpPr>
        <p:spPr>
          <a:xfrm>
            <a:off x="914049" y="4338334"/>
            <a:ext cx="53570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.setScene</a:t>
            </a:r>
            <a:r>
              <a:rPr lang="en-US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u="sng" dirty="0">
                <a:solidFill>
                  <a:srgbClr val="6A3E3E"/>
                </a:solidFill>
                <a:latin typeface="Consolas" panose="020B0609020204030204" pitchFamily="49" charset="0"/>
              </a:rPr>
              <a:t>scene</a:t>
            </a:r>
            <a:r>
              <a:rPr lang="en-US" altLang="ko-KR" sz="1600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stage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.show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6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endParaRPr lang="en-US" altLang="ko-KR" sz="16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launch(</a:t>
            </a:r>
            <a:r>
              <a:rPr lang="en-US" altLang="ko-KR" sz="16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AADD4-881F-4277-B348-F35D9DD93711}"/>
              </a:ext>
            </a:extLst>
          </p:cNvPr>
          <p:cNvSpPr txBox="1"/>
          <p:nvPr/>
        </p:nvSpPr>
        <p:spPr>
          <a:xfrm>
            <a:off x="304801" y="1815475"/>
            <a:ext cx="2656113" cy="40011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DemoFXML.java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00CAD4-D36A-46D7-BBA2-6B8FBFC3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39" y="2519664"/>
            <a:ext cx="3418869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8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7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Incorporating media into a JavaFX application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Adding video through MediaView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FD11E2-32CC-4A2B-9C9C-1E7D42F6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21" y="2387850"/>
            <a:ext cx="3339358" cy="282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장난감, 하얀색이(가) 표시된 사진&#10;&#10;자동 생성된 설명">
            <a:extLst>
              <a:ext uri="{FF2B5EF4-FFF2-40B4-BE49-F238E27FC236}">
                <a16:creationId xmlns:a16="http://schemas.microsoft.com/office/drawing/2014/main" id="{297725FB-83A6-4305-B4F2-6D0329168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48051" y="1563914"/>
            <a:ext cx="5695898" cy="37301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37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THANK YOU!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3444390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Basics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of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A1FDE-62F2-4F57-8B82-ED0C07D42D97}"/>
              </a:ext>
            </a:extLst>
          </p:cNvPr>
          <p:cNvSpPr txBox="1"/>
          <p:nvPr/>
        </p:nvSpPr>
        <p:spPr>
          <a:xfrm>
            <a:off x="5602516" y="2007297"/>
            <a:ext cx="64201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FirstController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Initializable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Button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@FXML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initialize(URL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ResourceBundle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rb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"Click Me!"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    </a:t>
            </a:r>
          </a:p>
          <a:p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    @FXML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buttonHandler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ActionEvent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"hello!"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53934-07F0-4356-983F-0A51A3BE515E}"/>
              </a:ext>
            </a:extLst>
          </p:cNvPr>
          <p:cNvSpPr txBox="1"/>
          <p:nvPr/>
        </p:nvSpPr>
        <p:spPr>
          <a:xfrm>
            <a:off x="304801" y="2009271"/>
            <a:ext cx="549275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6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javafx.scene.control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javafx.scene.layout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.*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alignment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 </a:t>
            </a:r>
            <a:r>
              <a:rPr lang="en-US" altLang="ko-KR" sz="1600" i="1" dirty="0">
                <a:solidFill>
                  <a:srgbClr val="7F007F"/>
                </a:solidFill>
                <a:latin typeface="Consolas" panose="020B0609020204030204" pitchFamily="49" charset="0"/>
              </a:rPr>
              <a:t>spacing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"5.0" </a:t>
            </a:r>
            <a:r>
              <a:rPr lang="en-US" altLang="ko-KR" sz="16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xmlns:fx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fxml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/1" </a:t>
            </a:r>
            <a:r>
              <a:rPr lang="en-US" altLang="ko-KR" sz="16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"http://javafx.com/</a:t>
            </a:r>
            <a:r>
              <a:rPr lang="en-US" altLang="ko-KR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javafx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/8" </a:t>
            </a:r>
            <a:r>
              <a:rPr lang="en-US" altLang="ko-KR" sz="1600" b="1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fx:controller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"chapter4.first.FirstController"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"LABEL" 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TextField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fx:id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"CLICK!" 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HBox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06D9F-2253-4516-B863-37663DACE792}"/>
              </a:ext>
            </a:extLst>
          </p:cNvPr>
          <p:cNvSpPr txBox="1"/>
          <p:nvPr/>
        </p:nvSpPr>
        <p:spPr>
          <a:xfrm>
            <a:off x="304799" y="1649895"/>
            <a:ext cx="2133601" cy="33855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FirstDocument.fxml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71639-D2DC-4888-9122-781CFF55C564}"/>
              </a:ext>
            </a:extLst>
          </p:cNvPr>
          <p:cNvSpPr txBox="1"/>
          <p:nvPr/>
        </p:nvSpPr>
        <p:spPr>
          <a:xfrm>
            <a:off x="5602515" y="1638535"/>
            <a:ext cx="2133601" cy="33855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FirstController.java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581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Basics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of FXML : result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4A41D4-E0C6-4619-B89E-5E0B9C4F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25" y="2798277"/>
            <a:ext cx="5032149" cy="1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Benefits of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CEC9-E1DA-45B1-8EF2-A6A2C4198D51}"/>
              </a:ext>
            </a:extLst>
          </p:cNvPr>
          <p:cNvSpPr txBox="1"/>
          <p:nvPr/>
        </p:nvSpPr>
        <p:spPr>
          <a:xfrm>
            <a:off x="1110343" y="2429345"/>
            <a:ext cx="9971314" cy="281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100" b="1" dirty="0"/>
              <a:t>1. View</a:t>
            </a:r>
            <a:r>
              <a:rPr lang="ko-KR" altLang="en-US" sz="2100" b="1" dirty="0"/>
              <a:t>와 </a:t>
            </a:r>
            <a:r>
              <a:rPr lang="en-US" altLang="ko-KR" sz="2100" b="1" dirty="0"/>
              <a:t>Controller </a:t>
            </a:r>
            <a:r>
              <a:rPr lang="ko-KR" altLang="en-US" sz="2100" b="1" dirty="0"/>
              <a:t>사이에 인터페이스 설정 후 별도로 수정 및 작업 공유 가능</a:t>
            </a:r>
            <a:endParaRPr lang="en-US" altLang="ko-KR" sz="2100" b="1" dirty="0"/>
          </a:p>
          <a:p>
            <a:pPr>
              <a:lnSpc>
                <a:spcPct val="300000"/>
              </a:lnSpc>
            </a:pPr>
            <a:r>
              <a:rPr lang="en-US" altLang="ko-KR" sz="2100" b="1" dirty="0"/>
              <a:t>2. </a:t>
            </a:r>
            <a:r>
              <a:rPr lang="ko-KR" altLang="en-US" sz="2100" b="1" dirty="0"/>
              <a:t>별도의 도구를 사용하여 앱 레이아웃을 사용 가능</a:t>
            </a:r>
            <a:r>
              <a:rPr lang="en-US" altLang="ko-KR" sz="2100" b="1" dirty="0"/>
              <a:t> (EX&gt; </a:t>
            </a:r>
            <a:r>
              <a:rPr lang="en-US" altLang="ko-KR" sz="2100" b="1" dirty="0" err="1"/>
              <a:t>SceneBuilder</a:t>
            </a:r>
            <a:r>
              <a:rPr lang="en-US" altLang="ko-KR" sz="2100" b="1" dirty="0"/>
              <a:t>)</a:t>
            </a:r>
          </a:p>
          <a:p>
            <a:pPr>
              <a:lnSpc>
                <a:spcPct val="300000"/>
              </a:lnSpc>
            </a:pPr>
            <a:r>
              <a:rPr lang="en-US" altLang="ko-KR" sz="2100" b="1" dirty="0"/>
              <a:t>3. </a:t>
            </a:r>
            <a:r>
              <a:rPr lang="ko-KR" altLang="en-US" sz="2100" b="1" dirty="0"/>
              <a:t>추가 툴없이 </a:t>
            </a:r>
            <a:r>
              <a:rPr lang="en-US" altLang="ko-KR" sz="2100" b="1" dirty="0"/>
              <a:t>Java</a:t>
            </a:r>
            <a:r>
              <a:rPr lang="ko-KR" altLang="en-US" sz="2100" b="1" dirty="0"/>
              <a:t>코드보다 실제 어플리케이션 레이아웃에 훨씬 가까움</a:t>
            </a:r>
          </a:p>
        </p:txBody>
      </p:sp>
    </p:spTree>
    <p:extLst>
      <p:ext uri="{BB962C8B-B14F-4D97-AF65-F5344CB8AC3E}">
        <p14:creationId xmlns:p14="http://schemas.microsoft.com/office/powerpoint/2010/main" val="234403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Introduction to FXML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Limitations of FXML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DA5D9-B9CF-4ED1-A36D-D79AFC157CA8}"/>
              </a:ext>
            </a:extLst>
          </p:cNvPr>
          <p:cNvSpPr txBox="1"/>
          <p:nvPr/>
        </p:nvSpPr>
        <p:spPr>
          <a:xfrm>
            <a:off x="1030514" y="2764864"/>
            <a:ext cx="10363200" cy="184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2100" b="1" dirty="0"/>
              <a:t>UI</a:t>
            </a:r>
            <a:r>
              <a:rPr lang="ko-KR" altLang="en-US" sz="2100" b="1" dirty="0"/>
              <a:t> 변경에 대해서는 </a:t>
            </a:r>
            <a:r>
              <a:rPr lang="en-US" altLang="ko-KR" sz="2100" b="1" dirty="0"/>
              <a:t>Java </a:t>
            </a:r>
            <a:r>
              <a:rPr lang="ko-KR" altLang="en-US" sz="2100" b="1" dirty="0"/>
              <a:t>코드 사용 </a:t>
            </a:r>
            <a:r>
              <a:rPr lang="en-US" altLang="ko-KR" sz="2100" b="1" dirty="0"/>
              <a:t>OR </a:t>
            </a:r>
            <a:r>
              <a:rPr lang="ko-KR" altLang="en-US" sz="2100" b="1" dirty="0"/>
              <a:t>별도의 </a:t>
            </a:r>
            <a:r>
              <a:rPr lang="en-US" altLang="ko-KR" sz="2100" b="1" dirty="0"/>
              <a:t>FXML </a:t>
            </a:r>
            <a:r>
              <a:rPr lang="ko-KR" altLang="en-US" sz="2100" b="1" dirty="0"/>
              <a:t>파일 준비</a:t>
            </a:r>
            <a:endParaRPr lang="en-US" altLang="ko-KR" sz="2100" b="1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2100" b="1" dirty="0" err="1"/>
              <a:t>FXMLLoading</a:t>
            </a:r>
            <a:r>
              <a:rPr lang="ko-KR" altLang="en-US" sz="2100" b="1" dirty="0"/>
              <a:t>은 디버깅이 까다롭고 </a:t>
            </a:r>
            <a:r>
              <a:rPr lang="en-US" altLang="ko-KR" sz="2100" b="1" dirty="0"/>
              <a:t>@FXML </a:t>
            </a:r>
            <a:r>
              <a:rPr lang="ko-KR" altLang="en-US" sz="2100" b="1" dirty="0"/>
              <a:t>변수의 이름을 반드시 </a:t>
            </a:r>
            <a:r>
              <a:rPr lang="ko-KR" altLang="en-US" sz="2100" b="1" dirty="0" err="1"/>
              <a:t>적어야함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142132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3982</Words>
  <Application>Microsoft Office PowerPoint</Application>
  <PresentationFormat>와이드스크린</PresentationFormat>
  <Paragraphs>541</Paragraphs>
  <Slides>52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맑은 고딕</vt:lpstr>
      <vt:lpstr>-윤고딕310</vt:lpstr>
      <vt:lpstr>-윤고딕330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Jeong Jiyeon</cp:lastModifiedBy>
  <cp:revision>228</cp:revision>
  <dcterms:created xsi:type="dcterms:W3CDTF">2016-03-30T05:53:39Z</dcterms:created>
  <dcterms:modified xsi:type="dcterms:W3CDTF">2020-01-28T02:53:46Z</dcterms:modified>
</cp:coreProperties>
</file>